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906000" type="A4"/>
  <p:notesSz cx="7102475" cy="10233025"/>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80"/>
    <a:srgbClr val="00006A"/>
    <a:srgbClr val="F8F8F8"/>
    <a:srgbClr val="EAEAEA"/>
    <a:srgbClr val="000091"/>
    <a:srgbClr val="0060A2"/>
    <a:srgbClr val="FFFF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7" autoAdjust="0"/>
  </p:normalViewPr>
  <p:slideViewPr>
    <p:cSldViewPr snapToGrid="0">
      <p:cViewPr>
        <p:scale>
          <a:sx n="200" d="100"/>
          <a:sy n="200" d="100"/>
        </p:scale>
        <p:origin x="474" y="-748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3077951" cy="511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617" tIns="48809" rIns="97617" bIns="48809" numCol="1" anchor="t" anchorCtr="0" compatLnSpc="1">
            <a:prstTxWarp prst="textNoShape">
              <a:avLst/>
            </a:prstTxWarp>
          </a:bodyPr>
          <a:lstStyle>
            <a:lvl1pPr defTabSz="976313" eaLnBrk="1" hangingPunct="1">
              <a:defRPr sz="1200"/>
            </a:lvl1pPr>
          </a:lstStyle>
          <a:p>
            <a:pPr>
              <a:defRPr/>
            </a:pPr>
            <a:endParaRPr lang="en-GB"/>
          </a:p>
        </p:txBody>
      </p:sp>
      <p:sp>
        <p:nvSpPr>
          <p:cNvPr id="4099" name="Rectangle 1027"/>
          <p:cNvSpPr>
            <a:spLocks noGrp="1" noChangeArrowheads="1"/>
          </p:cNvSpPr>
          <p:nvPr>
            <p:ph type="dt" sz="quarter" idx="1"/>
          </p:nvPr>
        </p:nvSpPr>
        <p:spPr bwMode="auto">
          <a:xfrm>
            <a:off x="4024525" y="0"/>
            <a:ext cx="3077951" cy="511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617" tIns="48809" rIns="97617" bIns="48809" numCol="1" anchor="t" anchorCtr="0" compatLnSpc="1">
            <a:prstTxWarp prst="textNoShape">
              <a:avLst/>
            </a:prstTxWarp>
          </a:bodyPr>
          <a:lstStyle>
            <a:lvl1pPr algn="r" defTabSz="976313" eaLnBrk="1" hangingPunct="1">
              <a:defRPr sz="1200"/>
            </a:lvl1pPr>
          </a:lstStyle>
          <a:p>
            <a:pPr>
              <a:defRPr/>
            </a:pPr>
            <a:endParaRPr lang="en-GB"/>
          </a:p>
        </p:txBody>
      </p:sp>
      <p:sp>
        <p:nvSpPr>
          <p:cNvPr id="4100" name="Rectangle 1028"/>
          <p:cNvSpPr>
            <a:spLocks noGrp="1" noChangeArrowheads="1"/>
          </p:cNvSpPr>
          <p:nvPr>
            <p:ph type="ftr" sz="quarter" idx="2"/>
          </p:nvPr>
        </p:nvSpPr>
        <p:spPr bwMode="auto">
          <a:xfrm>
            <a:off x="0" y="9721930"/>
            <a:ext cx="3077951" cy="511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617" tIns="48809" rIns="97617" bIns="48809" numCol="1" anchor="b" anchorCtr="0" compatLnSpc="1">
            <a:prstTxWarp prst="textNoShape">
              <a:avLst/>
            </a:prstTxWarp>
          </a:bodyPr>
          <a:lstStyle>
            <a:lvl1pPr defTabSz="976313" eaLnBrk="1" hangingPunct="1">
              <a:defRPr sz="1200"/>
            </a:lvl1pPr>
          </a:lstStyle>
          <a:p>
            <a:pPr>
              <a:defRPr/>
            </a:pPr>
            <a:endParaRPr lang="en-GB"/>
          </a:p>
        </p:txBody>
      </p:sp>
      <p:sp>
        <p:nvSpPr>
          <p:cNvPr id="4101" name="Rectangle 1029"/>
          <p:cNvSpPr>
            <a:spLocks noGrp="1" noChangeArrowheads="1"/>
          </p:cNvSpPr>
          <p:nvPr>
            <p:ph type="sldNum" sz="quarter" idx="3"/>
          </p:nvPr>
        </p:nvSpPr>
        <p:spPr bwMode="auto">
          <a:xfrm>
            <a:off x="4024525" y="9721930"/>
            <a:ext cx="3077951" cy="511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617" tIns="48809" rIns="97617" bIns="48809" numCol="1" anchor="b" anchorCtr="0" compatLnSpc="1">
            <a:prstTxWarp prst="textNoShape">
              <a:avLst/>
            </a:prstTxWarp>
          </a:bodyPr>
          <a:lstStyle>
            <a:lvl1pPr algn="r" defTabSz="976313" eaLnBrk="1" hangingPunct="1">
              <a:defRPr sz="1200"/>
            </a:lvl1pPr>
          </a:lstStyle>
          <a:p>
            <a:pPr>
              <a:defRPr/>
            </a:pPr>
            <a:fld id="{B0913F48-4987-455F-8CB1-87A9F53B0BB8}" type="slidenum">
              <a:rPr lang="en-GB"/>
              <a:pPr>
                <a:defRPr/>
              </a:pPr>
              <a:t>‹#›</a:t>
            </a:fld>
            <a:endParaRPr lang="en-GB"/>
          </a:p>
        </p:txBody>
      </p:sp>
    </p:spTree>
    <p:extLst>
      <p:ext uri="{BB962C8B-B14F-4D97-AF65-F5344CB8AC3E}">
        <p14:creationId xmlns:p14="http://schemas.microsoft.com/office/powerpoint/2010/main" val="332527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1" y="0"/>
            <a:ext cx="3047775" cy="533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120" tIns="45060" rIns="90120" bIns="45060" numCol="1" anchor="t" anchorCtr="0" compatLnSpc="1">
            <a:prstTxWarp prst="textNoShape">
              <a:avLst/>
            </a:prstTxWarp>
          </a:bodyPr>
          <a:lstStyle>
            <a:lvl1pPr defTabSz="901700" eaLnBrk="1" hangingPunct="1">
              <a:defRPr sz="1100"/>
            </a:lvl1pPr>
          </a:lstStyle>
          <a:p>
            <a:pPr>
              <a:defRPr/>
            </a:pPr>
            <a:endParaRPr lang="en-US"/>
          </a:p>
        </p:txBody>
      </p:sp>
      <p:sp>
        <p:nvSpPr>
          <p:cNvPr id="11267" name="Rectangle 3"/>
          <p:cNvSpPr>
            <a:spLocks noGrp="1" noChangeArrowheads="1"/>
          </p:cNvSpPr>
          <p:nvPr>
            <p:ph type="dt" idx="1"/>
          </p:nvPr>
        </p:nvSpPr>
        <p:spPr bwMode="auto">
          <a:xfrm>
            <a:off x="4041995" y="0"/>
            <a:ext cx="3047774" cy="533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120" tIns="45060" rIns="90120" bIns="45060" numCol="1" anchor="t" anchorCtr="0" compatLnSpc="1">
            <a:prstTxWarp prst="textNoShape">
              <a:avLst/>
            </a:prstTxWarp>
          </a:bodyPr>
          <a:lstStyle>
            <a:lvl1pPr algn="r" defTabSz="901700" eaLnBrk="1" hangingPunct="1">
              <a:defRPr sz="1100"/>
            </a:lvl1pPr>
          </a:lstStyle>
          <a:p>
            <a:pPr>
              <a:defRPr/>
            </a:pPr>
            <a:endParaRPr lang="en-US"/>
          </a:p>
        </p:txBody>
      </p:sp>
      <p:sp>
        <p:nvSpPr>
          <p:cNvPr id="1028" name="Rectangle 4"/>
          <p:cNvSpPr>
            <a:spLocks noGrp="1" noRot="1" noChangeAspect="1" noChangeArrowheads="1" noTextEdit="1"/>
          </p:cNvSpPr>
          <p:nvPr>
            <p:ph type="sldImg" idx="2"/>
          </p:nvPr>
        </p:nvSpPr>
        <p:spPr bwMode="auto">
          <a:xfrm>
            <a:off x="2257425" y="762000"/>
            <a:ext cx="2638425" cy="38115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913222" y="4876043"/>
            <a:ext cx="5261739" cy="4572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120" tIns="45060" rIns="90120" bIns="4506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1" y="9752087"/>
            <a:ext cx="3047775" cy="460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120" tIns="45060" rIns="90120" bIns="45060" numCol="1" anchor="b" anchorCtr="0" compatLnSpc="1">
            <a:prstTxWarp prst="textNoShape">
              <a:avLst/>
            </a:prstTxWarp>
          </a:bodyPr>
          <a:lstStyle>
            <a:lvl1pPr defTabSz="901700" eaLnBrk="1" hangingPunct="1">
              <a:defRPr sz="1100"/>
            </a:lvl1pPr>
          </a:lstStyle>
          <a:p>
            <a:pPr>
              <a:defRPr/>
            </a:pPr>
            <a:endParaRPr lang="en-US"/>
          </a:p>
        </p:txBody>
      </p:sp>
      <p:sp>
        <p:nvSpPr>
          <p:cNvPr id="11271" name="Rectangle 7"/>
          <p:cNvSpPr>
            <a:spLocks noGrp="1" noChangeArrowheads="1"/>
          </p:cNvSpPr>
          <p:nvPr>
            <p:ph type="sldNum" sz="quarter" idx="5"/>
          </p:nvPr>
        </p:nvSpPr>
        <p:spPr bwMode="auto">
          <a:xfrm>
            <a:off x="4041995" y="9752087"/>
            <a:ext cx="3047774" cy="460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120" tIns="45060" rIns="90120" bIns="45060" numCol="1" anchor="b" anchorCtr="0" compatLnSpc="1">
            <a:prstTxWarp prst="textNoShape">
              <a:avLst/>
            </a:prstTxWarp>
          </a:bodyPr>
          <a:lstStyle>
            <a:lvl1pPr algn="r" defTabSz="901700" eaLnBrk="1" hangingPunct="1">
              <a:defRPr sz="1100"/>
            </a:lvl1pPr>
          </a:lstStyle>
          <a:p>
            <a:pPr>
              <a:defRPr/>
            </a:pPr>
            <a:fld id="{E6E10CFF-B92A-470D-9AF1-5668C9E5B398}" type="slidenum">
              <a:rPr lang="en-US"/>
              <a:pPr>
                <a:defRPr/>
              </a:pPr>
              <a:t>‹#›</a:t>
            </a:fld>
            <a:endParaRPr lang="en-US"/>
          </a:p>
        </p:txBody>
      </p:sp>
    </p:spTree>
    <p:extLst>
      <p:ext uri="{BB962C8B-B14F-4D97-AF65-F5344CB8AC3E}">
        <p14:creationId xmlns:p14="http://schemas.microsoft.com/office/powerpoint/2010/main" val="9982931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6E10CFF-B92A-470D-9AF1-5668C9E5B398}" type="slidenum">
              <a:rPr lang="en-US" smtClean="0"/>
              <a:pPr>
                <a:defRPr/>
              </a:pPr>
              <a:t>1</a:t>
            </a:fld>
            <a:endParaRPr lang="en-US"/>
          </a:p>
        </p:txBody>
      </p:sp>
    </p:spTree>
    <p:extLst>
      <p:ext uri="{BB962C8B-B14F-4D97-AF65-F5344CB8AC3E}">
        <p14:creationId xmlns:p14="http://schemas.microsoft.com/office/powerpoint/2010/main" val="1667642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6575"/>
            <a:ext cx="5829300" cy="212407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2063"/>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1839986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42900" y="396875"/>
            <a:ext cx="6172200" cy="1651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342900" y="2311400"/>
            <a:ext cx="6172200" cy="65373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6480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875"/>
            <a:ext cx="4476750" cy="845185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21786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96875"/>
            <a:ext cx="6172200" cy="1651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342900" y="2311400"/>
            <a:ext cx="6172200" cy="65373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35317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6365875"/>
            <a:ext cx="5829300" cy="1966913"/>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338" y="4198938"/>
            <a:ext cx="5829300" cy="216693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74956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96875"/>
            <a:ext cx="6172200" cy="1651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0"/>
            <a:ext cx="3009900" cy="65373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505200" y="2311400"/>
            <a:ext cx="3009900" cy="65373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63106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875"/>
            <a:ext cx="6172200" cy="1651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738"/>
            <a:ext cx="3030538" cy="9239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663"/>
            <a:ext cx="3030538" cy="5707062"/>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4563" y="2217738"/>
            <a:ext cx="3030537" cy="9239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3" y="3141663"/>
            <a:ext cx="3030537" cy="5707062"/>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20968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96875"/>
            <a:ext cx="6172200" cy="1651000"/>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163308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633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3700"/>
            <a:ext cx="2255838" cy="1679575"/>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8" y="393700"/>
            <a:ext cx="3833812" cy="84550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3275"/>
            <a:ext cx="2255838" cy="67754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11501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934200"/>
            <a:ext cx="4114800" cy="819150"/>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613" y="885825"/>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344613" y="7753350"/>
            <a:ext cx="4114800" cy="11620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966722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jpe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cid:BFEA247D-F4DB-49BD-86FB-9ED8D99FD9C3" TargetMode="External"/><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jpeg"/></Relationships>
</file>

<file path=ppt/slides/_rels/slide2.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jpg"/><Relationship Id="rId7" Type="http://schemas.openxmlformats.org/officeDocument/2006/relationships/image" Target="../media/image13.png"/><Relationship Id="rId12" Type="http://schemas.openxmlformats.org/officeDocument/2006/relationships/image" Target="../media/image18.jpe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jpeg"/><Relationship Id="rId11" Type="http://schemas.openxmlformats.org/officeDocument/2006/relationships/image" Target="../media/image17.jpeg"/><Relationship Id="rId5" Type="http://schemas.openxmlformats.org/officeDocument/2006/relationships/image" Target="../media/image11.jpeg"/><Relationship Id="rId10" Type="http://schemas.openxmlformats.org/officeDocument/2006/relationships/image" Target="../media/image16.jpeg"/><Relationship Id="rId4" Type="http://schemas.openxmlformats.org/officeDocument/2006/relationships/image" Target="../media/image10.png"/><Relationship Id="rId9"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Text Box 76"/>
          <p:cNvSpPr txBox="1">
            <a:spLocks noChangeArrowheads="1"/>
          </p:cNvSpPr>
          <p:nvPr/>
        </p:nvSpPr>
        <p:spPr bwMode="auto">
          <a:xfrm>
            <a:off x="492124" y="1529884"/>
            <a:ext cx="52800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IE" sz="1600" dirty="0">
                <a:solidFill>
                  <a:srgbClr val="0060A2"/>
                </a:solidFill>
                <a:latin typeface="Eurostile"/>
              </a:rPr>
              <a:t>Digital Signage for Android Phones and Tablets</a:t>
            </a:r>
            <a:endParaRPr lang="en-GB" sz="1600" dirty="0">
              <a:solidFill>
                <a:srgbClr val="333333"/>
              </a:solidFill>
              <a:latin typeface="Eurostile"/>
            </a:endParaRPr>
          </a:p>
        </p:txBody>
      </p:sp>
      <p:sp>
        <p:nvSpPr>
          <p:cNvPr id="3080" name="Text Box 110"/>
          <p:cNvSpPr txBox="1">
            <a:spLocks noChangeArrowheads="1"/>
          </p:cNvSpPr>
          <p:nvPr/>
        </p:nvSpPr>
        <p:spPr bwMode="auto">
          <a:xfrm>
            <a:off x="492123" y="2568968"/>
            <a:ext cx="4594228"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9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n-US" sz="1100" b="1" i="1" dirty="0">
                <a:solidFill>
                  <a:srgbClr val="5F5F5F"/>
                </a:solidFill>
                <a:latin typeface="Eurostile"/>
                <a:cs typeface="Arial" panose="020B0604020202020204" pitchFamily="34" charset="0"/>
              </a:rPr>
              <a:t>DSA Standby Player is a specialized Android application designed for Android phones and tablets. DSA Standby Player allows centrally controlled content to play on in-store demonstration devices while they are not in use. By touching the screen, customers can access the device and experience normal device functions. A short time after this interaction ceases the Standby Player automatically resumes its programmed content.</a:t>
            </a:r>
            <a:endParaRPr lang="en-GB" sz="1100" i="1" dirty="0">
              <a:solidFill>
                <a:srgbClr val="5F5F5F"/>
              </a:solidFill>
              <a:latin typeface="Eurostile"/>
            </a:endParaRPr>
          </a:p>
        </p:txBody>
      </p:sp>
      <p:sp>
        <p:nvSpPr>
          <p:cNvPr id="20" name="Text Box 76"/>
          <p:cNvSpPr txBox="1">
            <a:spLocks noChangeArrowheads="1"/>
          </p:cNvSpPr>
          <p:nvPr/>
        </p:nvSpPr>
        <p:spPr bwMode="auto">
          <a:xfrm>
            <a:off x="2801257" y="350102"/>
            <a:ext cx="38204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IE" b="1" dirty="0">
                <a:solidFill>
                  <a:srgbClr val="0060A2"/>
                </a:solidFill>
                <a:latin typeface="Eurostile"/>
              </a:rPr>
              <a:t>DSA Standby Player App</a:t>
            </a:r>
            <a:endParaRPr lang="en-GB" b="1" dirty="0">
              <a:solidFill>
                <a:srgbClr val="333333"/>
              </a:solidFill>
              <a:latin typeface="Eurostile"/>
            </a:endParaRPr>
          </a:p>
        </p:txBody>
      </p:sp>
      <p:sp>
        <p:nvSpPr>
          <p:cNvPr id="34" name="Text Box 110"/>
          <p:cNvSpPr txBox="1">
            <a:spLocks noChangeArrowheads="1"/>
          </p:cNvSpPr>
          <p:nvPr/>
        </p:nvSpPr>
        <p:spPr bwMode="auto">
          <a:xfrm>
            <a:off x="492123" y="6360170"/>
            <a:ext cx="5920015" cy="93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9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n-US" sz="1100" b="1" i="1" dirty="0">
                <a:solidFill>
                  <a:srgbClr val="5F5F5F"/>
                </a:solidFill>
                <a:latin typeface="Eurostile"/>
                <a:cs typeface="Arial" panose="020B0604020202020204" pitchFamily="34" charset="0"/>
              </a:rPr>
              <a:t>Management of a large estate of standby players is easy using the DSA Cloud Service. Phones &amp; Tablets, with the Standby Player App installed, connect using WIFI (or 3G/4G) to the Cloud. Once registered to the DSA Cloud Service, players can be centrally monitored and controlled using an intuitive user interface. Users can access the DSA Cloud Service from anywhere using any PC, MAC or Tablet browser.</a:t>
            </a:r>
            <a:endParaRPr lang="en-GB" sz="1100" i="1" dirty="0">
              <a:solidFill>
                <a:srgbClr val="5F5F5F"/>
              </a:solidFill>
              <a:latin typeface="Eurostile"/>
            </a:endParaRPr>
          </a:p>
        </p:txBody>
      </p:sp>
      <p:sp>
        <p:nvSpPr>
          <p:cNvPr id="37" name="TextBox 36"/>
          <p:cNvSpPr txBox="1"/>
          <p:nvPr/>
        </p:nvSpPr>
        <p:spPr>
          <a:xfrm>
            <a:off x="1365488" y="9469185"/>
            <a:ext cx="4581703" cy="246221"/>
          </a:xfrm>
          <a:prstGeom prst="rect">
            <a:avLst/>
          </a:prstGeom>
          <a:noFill/>
        </p:spPr>
        <p:txBody>
          <a:bodyPr wrap="none" rtlCol="0">
            <a:spAutoFit/>
          </a:bodyPr>
          <a:lstStyle/>
          <a:p>
            <a:r>
              <a:rPr lang="en-GB" sz="1000" dirty="0">
                <a:latin typeface="Calibri" panose="020F0502020204030204" pitchFamily="34" charset="0"/>
              </a:rPr>
              <a:t>Easy to build playlists, set durations, re-order, set transitions, timing, conditional play</a:t>
            </a:r>
          </a:p>
        </p:txBody>
      </p:sp>
      <p:sp>
        <p:nvSpPr>
          <p:cNvPr id="3082" name="Rectangle 49"/>
          <p:cNvSpPr>
            <a:spLocks noChangeArrowheads="1"/>
          </p:cNvSpPr>
          <p:nvPr/>
        </p:nvSpPr>
        <p:spPr bwMode="auto">
          <a:xfrm>
            <a:off x="501649" y="3924363"/>
            <a:ext cx="5910489" cy="2274888"/>
          </a:xfrm>
          <a:prstGeom prst="rect">
            <a:avLst/>
          </a:prstGeom>
          <a:noFill/>
          <a:ln w="12700">
            <a:solidFill>
              <a:srgbClr val="A5002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p>
        </p:txBody>
      </p:sp>
      <p:sp>
        <p:nvSpPr>
          <p:cNvPr id="3083" name="Text Box 11"/>
          <p:cNvSpPr txBox="1">
            <a:spLocks noChangeArrowheads="1"/>
          </p:cNvSpPr>
          <p:nvPr/>
        </p:nvSpPr>
        <p:spPr bwMode="auto">
          <a:xfrm>
            <a:off x="513612" y="4082494"/>
            <a:ext cx="2789237" cy="1920526"/>
          </a:xfrm>
          <a:prstGeom prst="rect">
            <a:avLst/>
          </a:prstGeom>
          <a:noFill/>
          <a:ln>
            <a:noFill/>
          </a:ln>
          <a:effec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10000"/>
              </a:lnSpc>
              <a:buClr>
                <a:srgbClr val="A50021"/>
              </a:buClr>
              <a:buFont typeface="Wingdings" panose="05000000000000000000" pitchFamily="2" charset="2"/>
              <a:buChar char="Ø"/>
            </a:pPr>
            <a:r>
              <a:rPr lang="en-IE" sz="1200" b="1" dirty="0">
                <a:latin typeface="Eurostile"/>
              </a:rPr>
              <a:t> </a:t>
            </a:r>
            <a:r>
              <a:rPr lang="en-IE" sz="1200" i="1" dirty="0"/>
              <a:t>Download App from dsa-cloud.com</a:t>
            </a:r>
          </a:p>
          <a:p>
            <a:pPr eaLnBrk="1" hangingPunct="1">
              <a:lnSpc>
                <a:spcPct val="110000"/>
              </a:lnSpc>
              <a:buClr>
                <a:srgbClr val="A50021"/>
              </a:buClr>
              <a:buFont typeface="Wingdings" panose="05000000000000000000" pitchFamily="2" charset="2"/>
              <a:buChar char="Ø"/>
            </a:pPr>
            <a:r>
              <a:rPr lang="en-IE" sz="1200" i="1" dirty="0"/>
              <a:t> Install App on devices</a:t>
            </a:r>
          </a:p>
          <a:p>
            <a:pPr eaLnBrk="1" hangingPunct="1">
              <a:lnSpc>
                <a:spcPct val="110000"/>
              </a:lnSpc>
              <a:buClr>
                <a:srgbClr val="A50021"/>
              </a:buClr>
              <a:buFont typeface="Wingdings" panose="05000000000000000000" pitchFamily="2" charset="2"/>
              <a:buChar char="Ø"/>
            </a:pPr>
            <a:r>
              <a:rPr lang="en-IE" sz="1200" i="1" dirty="0"/>
              <a:t> Register devices with DSA Service</a:t>
            </a:r>
          </a:p>
          <a:p>
            <a:pPr eaLnBrk="1" hangingPunct="1">
              <a:lnSpc>
                <a:spcPct val="110000"/>
              </a:lnSpc>
              <a:buClr>
                <a:srgbClr val="A50021"/>
              </a:buClr>
              <a:buFont typeface="Wingdings" panose="05000000000000000000" pitchFamily="2" charset="2"/>
              <a:buChar char="Ø"/>
            </a:pPr>
            <a:r>
              <a:rPr lang="en-IE" sz="1200" i="1" dirty="0"/>
              <a:t> Default playlist downloads and starts</a:t>
            </a:r>
          </a:p>
          <a:p>
            <a:pPr eaLnBrk="1" hangingPunct="1">
              <a:lnSpc>
                <a:spcPct val="110000"/>
              </a:lnSpc>
              <a:buClr>
                <a:srgbClr val="A50021"/>
              </a:buClr>
            </a:pPr>
            <a:endParaRPr lang="en-IE" sz="1200" i="1" dirty="0"/>
          </a:p>
          <a:p>
            <a:pPr eaLnBrk="1" hangingPunct="1">
              <a:lnSpc>
                <a:spcPct val="110000"/>
              </a:lnSpc>
              <a:buClr>
                <a:srgbClr val="A50021"/>
              </a:buClr>
              <a:buFont typeface="Wingdings" panose="05000000000000000000" pitchFamily="2" charset="2"/>
              <a:buChar char="Ø"/>
            </a:pPr>
            <a:r>
              <a:rPr lang="en-IE" sz="1200" i="1" dirty="0"/>
              <a:t> Access DSA Service from any browser  </a:t>
            </a:r>
          </a:p>
          <a:p>
            <a:pPr eaLnBrk="1" hangingPunct="1">
              <a:lnSpc>
                <a:spcPct val="110000"/>
              </a:lnSpc>
              <a:buClr>
                <a:srgbClr val="A50021"/>
              </a:buClr>
              <a:buFont typeface="Wingdings" panose="05000000000000000000" pitchFamily="2" charset="2"/>
              <a:buChar char="Ø"/>
            </a:pPr>
            <a:r>
              <a:rPr lang="en-IE" sz="1200" i="1" dirty="0"/>
              <a:t> Upload your pictures and/or videos</a:t>
            </a:r>
          </a:p>
          <a:p>
            <a:pPr eaLnBrk="1" hangingPunct="1">
              <a:lnSpc>
                <a:spcPct val="110000"/>
              </a:lnSpc>
              <a:buClr>
                <a:srgbClr val="A50021"/>
              </a:buClr>
              <a:buFont typeface="Wingdings" panose="05000000000000000000" pitchFamily="2" charset="2"/>
              <a:buChar char="Ø"/>
            </a:pPr>
            <a:r>
              <a:rPr lang="en-IE" sz="1200" i="1" dirty="0"/>
              <a:t> Create playlists and target at devices</a:t>
            </a:r>
          </a:p>
          <a:p>
            <a:pPr eaLnBrk="1" hangingPunct="1">
              <a:lnSpc>
                <a:spcPct val="110000"/>
              </a:lnSpc>
              <a:buClr>
                <a:srgbClr val="A50021"/>
              </a:buClr>
              <a:buFont typeface="Wingdings" panose="05000000000000000000" pitchFamily="2" charset="2"/>
              <a:buChar char="Ø"/>
            </a:pPr>
            <a:r>
              <a:rPr lang="en-IE" sz="1200" i="1" dirty="0"/>
              <a:t> Manage 100’s or 1000’s of devices</a:t>
            </a:r>
          </a:p>
        </p:txBody>
      </p:sp>
      <p:sp>
        <p:nvSpPr>
          <p:cNvPr id="42" name="Text Box 11"/>
          <p:cNvSpPr txBox="1">
            <a:spLocks noChangeArrowheads="1"/>
          </p:cNvSpPr>
          <p:nvPr/>
        </p:nvSpPr>
        <p:spPr bwMode="auto">
          <a:xfrm>
            <a:off x="4139740" y="4083184"/>
            <a:ext cx="2444847" cy="2123658"/>
          </a:xfrm>
          <a:prstGeom prst="rect">
            <a:avLst/>
          </a:prstGeom>
          <a:noFill/>
          <a:ln>
            <a:noFill/>
          </a:ln>
          <a:effec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10000"/>
              </a:lnSpc>
              <a:buClr>
                <a:srgbClr val="A50021"/>
              </a:buClr>
              <a:buFont typeface="Wingdings" panose="05000000000000000000" pitchFamily="2" charset="2"/>
              <a:buChar char="Ø"/>
            </a:pPr>
            <a:r>
              <a:rPr lang="en-IE" sz="1200" b="1" dirty="0">
                <a:latin typeface="Eurostile"/>
              </a:rPr>
              <a:t> </a:t>
            </a:r>
            <a:r>
              <a:rPr lang="en-IE" sz="1200" i="1" dirty="0"/>
              <a:t>Leverage in-store screens</a:t>
            </a:r>
          </a:p>
          <a:p>
            <a:pPr eaLnBrk="1" hangingPunct="1">
              <a:lnSpc>
                <a:spcPct val="110000"/>
              </a:lnSpc>
              <a:buClr>
                <a:srgbClr val="A50021"/>
              </a:buClr>
              <a:buFont typeface="Wingdings" panose="05000000000000000000" pitchFamily="2" charset="2"/>
              <a:buChar char="Ø"/>
            </a:pPr>
            <a:r>
              <a:rPr lang="en-IE" sz="1200" i="1" dirty="0"/>
              <a:t> Promote product messages</a:t>
            </a:r>
          </a:p>
          <a:p>
            <a:pPr eaLnBrk="1" hangingPunct="1">
              <a:lnSpc>
                <a:spcPct val="110000"/>
              </a:lnSpc>
              <a:buClr>
                <a:srgbClr val="A50021"/>
              </a:buClr>
              <a:buFont typeface="Wingdings" panose="05000000000000000000" pitchFamily="2" charset="2"/>
              <a:buChar char="Ø"/>
            </a:pPr>
            <a:r>
              <a:rPr lang="en-IE" sz="1200" i="1" dirty="0"/>
              <a:t> Video or static images</a:t>
            </a:r>
          </a:p>
          <a:p>
            <a:pPr eaLnBrk="1" hangingPunct="1">
              <a:lnSpc>
                <a:spcPct val="110000"/>
              </a:lnSpc>
              <a:buClr>
                <a:srgbClr val="A50021"/>
              </a:buClr>
              <a:buFont typeface="Wingdings" panose="05000000000000000000" pitchFamily="2" charset="2"/>
              <a:buChar char="Ø"/>
            </a:pPr>
            <a:r>
              <a:rPr lang="en-IE" sz="1200" i="1" dirty="0"/>
              <a:t> Create a nationwide channel</a:t>
            </a:r>
            <a:br>
              <a:rPr lang="en-IE" sz="1200" i="1" dirty="0"/>
            </a:br>
            <a:endParaRPr lang="en-IE" sz="1200" i="1" dirty="0"/>
          </a:p>
          <a:p>
            <a:pPr eaLnBrk="1" hangingPunct="1">
              <a:lnSpc>
                <a:spcPct val="110000"/>
              </a:lnSpc>
              <a:buClr>
                <a:srgbClr val="A50021"/>
              </a:buClr>
              <a:buFont typeface="Wingdings" panose="05000000000000000000" pitchFamily="2" charset="2"/>
              <a:buChar char="Ø"/>
            </a:pPr>
            <a:r>
              <a:rPr lang="en-IE" sz="1200" i="1" dirty="0"/>
              <a:t> Cost effective asset use</a:t>
            </a:r>
          </a:p>
          <a:p>
            <a:pPr eaLnBrk="1" hangingPunct="1">
              <a:lnSpc>
                <a:spcPct val="110000"/>
              </a:lnSpc>
              <a:buClr>
                <a:srgbClr val="A50021"/>
              </a:buClr>
              <a:buFont typeface="Wingdings" panose="05000000000000000000" pitchFamily="2" charset="2"/>
              <a:buChar char="Ø"/>
            </a:pPr>
            <a:r>
              <a:rPr lang="en-IE" sz="1200" i="1" dirty="0"/>
              <a:t> Allow customer access for demo</a:t>
            </a:r>
          </a:p>
          <a:p>
            <a:pPr eaLnBrk="1" hangingPunct="1">
              <a:lnSpc>
                <a:spcPct val="110000"/>
              </a:lnSpc>
              <a:buClr>
                <a:srgbClr val="A50021"/>
              </a:buClr>
              <a:buFont typeface="Wingdings" panose="05000000000000000000" pitchFamily="2" charset="2"/>
              <a:buChar char="Ø"/>
            </a:pPr>
            <a:r>
              <a:rPr lang="en-IE" sz="1200" i="1" dirty="0"/>
              <a:t> Device reverts to messages</a:t>
            </a:r>
          </a:p>
          <a:p>
            <a:pPr eaLnBrk="1" hangingPunct="1">
              <a:lnSpc>
                <a:spcPct val="110000"/>
              </a:lnSpc>
              <a:buClr>
                <a:srgbClr val="A50021"/>
              </a:buClr>
              <a:buFont typeface="Wingdings" panose="05000000000000000000" pitchFamily="2" charset="2"/>
              <a:buChar char="Ø"/>
            </a:pPr>
            <a:r>
              <a:rPr lang="en-IE" sz="1200" i="1" dirty="0"/>
              <a:t> Lock out device settings</a:t>
            </a:r>
          </a:p>
          <a:p>
            <a:pPr eaLnBrk="1" hangingPunct="1">
              <a:lnSpc>
                <a:spcPct val="110000"/>
              </a:lnSpc>
              <a:buClr>
                <a:srgbClr val="A50021"/>
              </a:buClr>
            </a:pPr>
            <a:endParaRPr lang="en-IE" sz="1200" i="1" dirty="0"/>
          </a:p>
        </p:txBody>
      </p:sp>
      <p:grpSp>
        <p:nvGrpSpPr>
          <p:cNvPr id="7" name="Group 6"/>
          <p:cNvGrpSpPr/>
          <p:nvPr/>
        </p:nvGrpSpPr>
        <p:grpSpPr>
          <a:xfrm>
            <a:off x="5318847" y="7452217"/>
            <a:ext cx="1176577" cy="1691783"/>
            <a:chOff x="3015883" y="4038221"/>
            <a:chExt cx="1429657" cy="2085468"/>
          </a:xfrm>
        </p:grpSpPr>
        <p:grpSp>
          <p:nvGrpSpPr>
            <p:cNvPr id="13" name="Group 12"/>
            <p:cNvGrpSpPr/>
            <p:nvPr/>
          </p:nvGrpSpPr>
          <p:grpSpPr>
            <a:xfrm>
              <a:off x="3015883" y="4038221"/>
              <a:ext cx="1429657" cy="2085468"/>
              <a:chOff x="3784713" y="3573598"/>
              <a:chExt cx="1429657" cy="2085468"/>
            </a:xfrm>
          </p:grpSpPr>
          <p:pic>
            <p:nvPicPr>
              <p:cNvPr id="3091" name="Picture 19" descr="http://www.psdgraphics.com/file/black-cellphone-icon.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5808" t="8934" r="23360" b="6808"/>
              <a:stretch/>
            </p:blipFill>
            <p:spPr bwMode="auto">
              <a:xfrm>
                <a:off x="3784713" y="3573598"/>
                <a:ext cx="1429657" cy="208546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033362" y="3852536"/>
                <a:ext cx="832481" cy="1372010"/>
              </a:xfrm>
              <a:prstGeom prst="rect">
                <a:avLst/>
              </a:prstGeom>
              <a:solidFill>
                <a:schemeClr val="bg1"/>
              </a:solidFill>
              <a:ln>
                <a:solidFill>
                  <a:schemeClr val="bg1"/>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43" name="Picture 42" descr="cid:BFEA247D-F4DB-49BD-86FB-9ED8D99FD9C3"/>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3270321" y="4311287"/>
              <a:ext cx="832480" cy="1388758"/>
            </a:xfrm>
            <a:prstGeom prst="rect">
              <a:avLst/>
            </a:prstGeom>
            <a:noFill/>
            <a:ln>
              <a:noFill/>
            </a:ln>
          </p:spPr>
        </p:pic>
      </p:grpSp>
      <p:pic>
        <p:nvPicPr>
          <p:cNvPr id="2" name="Picture 1"/>
          <p:cNvPicPr>
            <a:picLocks noChangeAspect="1"/>
          </p:cNvPicPr>
          <p:nvPr/>
        </p:nvPicPr>
        <p:blipFill>
          <a:blip r:embed="rId6"/>
          <a:stretch>
            <a:fillRect/>
          </a:stretch>
        </p:blipFill>
        <p:spPr>
          <a:xfrm>
            <a:off x="492123" y="7452217"/>
            <a:ext cx="4826725" cy="1613947"/>
          </a:xfrm>
          <a:prstGeom prst="rect">
            <a:avLst/>
          </a:prstGeom>
          <a:effectLst>
            <a:outerShdw blurRad="50800" dist="38100" dir="8100000" algn="tr" rotWithShape="0">
              <a:prstClr val="black">
                <a:alpha val="40000"/>
              </a:prstClr>
            </a:outerShdw>
          </a:effectLst>
        </p:spPr>
      </p:pic>
      <p:sp>
        <p:nvSpPr>
          <p:cNvPr id="19" name="Text Box 78"/>
          <p:cNvSpPr txBox="1">
            <a:spLocks noChangeArrowheads="1"/>
          </p:cNvSpPr>
          <p:nvPr/>
        </p:nvSpPr>
        <p:spPr bwMode="auto">
          <a:xfrm>
            <a:off x="501649" y="1903357"/>
            <a:ext cx="4575177"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9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n-GB" sz="1100" dirty="0">
                <a:solidFill>
                  <a:srgbClr val="5F5F5F"/>
                </a:solidFill>
                <a:latin typeface="Eurostile"/>
              </a:rPr>
              <a:t>DSA is a digital signage solution for Android devices. DSA comprises a platform independent Content Management Service (CMS) hosted in the Cloud and a Player App.</a:t>
            </a:r>
          </a:p>
          <a:p>
            <a:pPr algn="just" eaLnBrk="1" hangingPunct="1"/>
            <a:endParaRPr lang="en-GB" sz="1100" i="1" dirty="0">
              <a:solidFill>
                <a:srgbClr val="5F5F5F"/>
              </a:solidFill>
              <a:latin typeface="Eurostile"/>
            </a:endParaRPr>
          </a:p>
        </p:txBody>
      </p:sp>
      <p:pic>
        <p:nvPicPr>
          <p:cNvPr id="21" name="Picture 2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33589" y="350102"/>
            <a:ext cx="1328958" cy="1043439"/>
          </a:xfrm>
          <a:prstGeom prst="rect">
            <a:avLst/>
          </a:prstGeom>
        </p:spPr>
      </p:pic>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190695" y="4065841"/>
            <a:ext cx="906320" cy="2007499"/>
          </a:xfrm>
          <a:prstGeom prst="rect">
            <a:avLst/>
          </a:prstGeom>
          <a:effectLst>
            <a:outerShdw blurRad="50800" dist="38100" dir="8100000" algn="tr" rotWithShape="0">
              <a:prstClr val="black">
                <a:alpha val="40000"/>
              </a:prstClr>
            </a:outerShdw>
            <a:softEdge rad="31750"/>
          </a:effectLst>
        </p:spPr>
      </p:pic>
      <p:pic>
        <p:nvPicPr>
          <p:cNvPr id="6" name="Picture 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303568" y="1852380"/>
            <a:ext cx="1086879" cy="1864581"/>
          </a:xfrm>
          <a:prstGeom prst="rect">
            <a:avLst/>
          </a:prstGeom>
          <a:effectLst>
            <a:outerShdw blurRad="50800" dist="38100" dir="8100000" algn="tr" rotWithShape="0">
              <a:prstClr val="black">
                <a:alpha val="40000"/>
              </a:prstClr>
            </a:outerShdw>
            <a:softEdge rad="31750"/>
          </a:effectLst>
        </p:spPr>
      </p:pic>
      <p:pic>
        <p:nvPicPr>
          <p:cNvPr id="23" name="Picture 22"/>
          <p:cNvPicPr>
            <a:picLocks noChangeAspect="1"/>
          </p:cNvPicPr>
          <p:nvPr/>
        </p:nvPicPr>
        <p:blipFill>
          <a:blip r:embed="rId10"/>
          <a:stretch>
            <a:fillRect/>
          </a:stretch>
        </p:blipFill>
        <p:spPr>
          <a:xfrm>
            <a:off x="6063177" y="962199"/>
            <a:ext cx="431342" cy="43134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2"/>
          <a:stretch>
            <a:fillRect/>
          </a:stretch>
        </p:blipFill>
        <p:spPr>
          <a:xfrm>
            <a:off x="260350" y="3778144"/>
            <a:ext cx="5980694" cy="3426249"/>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15751" r="17061"/>
          <a:stretch/>
        </p:blipFill>
        <p:spPr>
          <a:xfrm>
            <a:off x="374091" y="230401"/>
            <a:ext cx="3823259" cy="3200673"/>
          </a:xfrm>
          <a:prstGeom prst="rect">
            <a:avLst/>
          </a:prstGeom>
        </p:spPr>
      </p:pic>
      <p:sp>
        <p:nvSpPr>
          <p:cNvPr id="4105" name="Rectangle 1444"/>
          <p:cNvSpPr>
            <a:spLocks noChangeArrowheads="1"/>
          </p:cNvSpPr>
          <p:nvPr/>
        </p:nvSpPr>
        <p:spPr bwMode="auto">
          <a:xfrm>
            <a:off x="2540000" y="6711950"/>
            <a:ext cx="733425" cy="838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p>
        </p:txBody>
      </p:sp>
      <p:sp>
        <p:nvSpPr>
          <p:cNvPr id="4106" name="Rectangle 1450"/>
          <p:cNvSpPr>
            <a:spLocks noChangeArrowheads="1"/>
          </p:cNvSpPr>
          <p:nvPr/>
        </p:nvSpPr>
        <p:spPr bwMode="auto">
          <a:xfrm>
            <a:off x="369888" y="3054350"/>
            <a:ext cx="3827462" cy="0"/>
          </a:xfrm>
          <a:prstGeom prst="rect">
            <a:avLst/>
          </a:prstGeom>
          <a:solidFill>
            <a:srgbClr val="E6E6E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p>
        </p:txBody>
      </p:sp>
      <p:sp>
        <p:nvSpPr>
          <p:cNvPr id="4107" name="Rectangle 1597"/>
          <p:cNvSpPr>
            <a:spLocks noChangeArrowheads="1"/>
          </p:cNvSpPr>
          <p:nvPr/>
        </p:nvSpPr>
        <p:spPr bwMode="auto">
          <a:xfrm>
            <a:off x="323850" y="3055938"/>
            <a:ext cx="3881438" cy="0"/>
          </a:xfrm>
          <a:prstGeom prst="rect">
            <a:avLst/>
          </a:prstGeom>
          <a:solidFill>
            <a:srgbClr val="E6E6E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p>
        </p:txBody>
      </p:sp>
      <p:sp>
        <p:nvSpPr>
          <p:cNvPr id="4108" name="Rectangle 1745"/>
          <p:cNvSpPr>
            <a:spLocks noChangeArrowheads="1"/>
          </p:cNvSpPr>
          <p:nvPr/>
        </p:nvSpPr>
        <p:spPr bwMode="auto">
          <a:xfrm>
            <a:off x="323850" y="3048000"/>
            <a:ext cx="3881438" cy="0"/>
          </a:xfrm>
          <a:prstGeom prst="rect">
            <a:avLst/>
          </a:prstGeom>
          <a:solidFill>
            <a:srgbClr val="E6E6E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p>
        </p:txBody>
      </p:sp>
      <p:sp>
        <p:nvSpPr>
          <p:cNvPr id="4150" name="Rectangle 1897"/>
          <p:cNvSpPr>
            <a:spLocks noChangeArrowheads="1"/>
          </p:cNvSpPr>
          <p:nvPr/>
        </p:nvSpPr>
        <p:spPr bwMode="auto">
          <a:xfrm>
            <a:off x="2533650" y="7105650"/>
            <a:ext cx="733425" cy="56197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p>
        </p:txBody>
      </p:sp>
      <p:sp>
        <p:nvSpPr>
          <p:cNvPr id="4159" name="Text Box 1034"/>
          <p:cNvSpPr txBox="1">
            <a:spLocks noChangeArrowheads="1"/>
          </p:cNvSpPr>
          <p:nvPr/>
        </p:nvSpPr>
        <p:spPr bwMode="auto">
          <a:xfrm>
            <a:off x="295275" y="9417050"/>
            <a:ext cx="62674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IE" sz="800" dirty="0">
                <a:solidFill>
                  <a:srgbClr val="333333"/>
                </a:solidFill>
                <a:latin typeface="Eurostile"/>
              </a:rPr>
              <a:t>				</a:t>
            </a:r>
          </a:p>
          <a:p>
            <a:pPr eaLnBrk="1" hangingPunct="1"/>
            <a:r>
              <a:rPr lang="en-IE" sz="800" dirty="0">
                <a:solidFill>
                  <a:srgbClr val="333333"/>
                </a:solidFill>
                <a:latin typeface="Eurostile"/>
              </a:rPr>
              <a:t>				                                           DSA Standby Player V1.1</a:t>
            </a:r>
            <a:endParaRPr lang="en-US" sz="800" dirty="0">
              <a:solidFill>
                <a:srgbClr val="333333"/>
              </a:solidFill>
              <a:latin typeface="Eurostile"/>
            </a:endParaRPr>
          </a:p>
        </p:txBody>
      </p:sp>
      <p:sp>
        <p:nvSpPr>
          <p:cNvPr id="4161" name="AutoShape 1612"/>
          <p:cNvSpPr>
            <a:spLocks noChangeArrowheads="1"/>
          </p:cNvSpPr>
          <p:nvPr/>
        </p:nvSpPr>
        <p:spPr bwMode="auto">
          <a:xfrm>
            <a:off x="266700" y="8239125"/>
            <a:ext cx="6337300" cy="1290638"/>
          </a:xfrm>
          <a:prstGeom prst="roundRect">
            <a:avLst>
              <a:gd name="adj" fmla="val 16667"/>
            </a:avLst>
          </a:prstGeom>
          <a:noFill/>
          <a:ln w="28575">
            <a:solidFill>
              <a:srgbClr val="0060A2"/>
            </a:solidFill>
            <a:round/>
            <a:headEnd/>
            <a:tailEnd/>
          </a:ln>
          <a:effectLst/>
          <a:extLst>
            <a:ext uri="{909E8E84-426E-40DD-AFC4-6F175D3DCCD1}">
              <a14:hiddenFill xmlns:a14="http://schemas.microsoft.com/office/drawing/2010/main">
                <a:solidFill>
                  <a:srgbClr val="F8F8F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solidFill>
                <a:srgbClr val="333333"/>
              </a:solidFill>
              <a:latin typeface="Eurostile"/>
            </a:endParaRPr>
          </a:p>
        </p:txBody>
      </p:sp>
      <p:sp>
        <p:nvSpPr>
          <p:cNvPr id="2" name="TextBox 1"/>
          <p:cNvSpPr txBox="1"/>
          <p:nvPr/>
        </p:nvSpPr>
        <p:spPr>
          <a:xfrm>
            <a:off x="1491704" y="8375432"/>
            <a:ext cx="3804504" cy="646331"/>
          </a:xfrm>
          <a:prstGeom prst="rect">
            <a:avLst/>
          </a:prstGeom>
          <a:noFill/>
        </p:spPr>
        <p:txBody>
          <a:bodyPr wrap="none" rtlCol="0">
            <a:spAutoFit/>
          </a:bodyPr>
          <a:lstStyle/>
          <a:p>
            <a:pPr algn="ctr"/>
            <a:r>
              <a:rPr lang="en-GB" sz="1200" dirty="0">
                <a:latin typeface="Calibri" panose="020F0502020204030204" pitchFamily="34" charset="0"/>
              </a:rPr>
              <a:t>The DSA Standby Player App is provided and supported by:</a:t>
            </a:r>
          </a:p>
          <a:p>
            <a:pPr algn="ctr"/>
            <a:endParaRPr lang="en-GB" sz="1200" dirty="0">
              <a:latin typeface="Calibri" panose="020F0502020204030204" pitchFamily="34" charset="0"/>
            </a:endParaRPr>
          </a:p>
          <a:p>
            <a:pPr algn="ctr"/>
            <a:endParaRPr lang="en-GB" sz="1200" dirty="0">
              <a:latin typeface="Calibri" panose="020F0502020204030204" pitchFamily="34" charset="0"/>
            </a:endParaRPr>
          </a:p>
        </p:txBody>
      </p:sp>
      <p:sp>
        <p:nvSpPr>
          <p:cNvPr id="45" name="AutoShape 4" descr="data:image/jpeg;base64,/9j/4AAQSkZJRgABAQAAAQABAAD/2wCEAAkGBhQSEBQUEhQVFBUVFRYUFRUXFRUUFRcUFBQVFBQUGBYXGyYfFxojGhQVHy8gIygpLCwsFh4xNTAqNSYrLCkBCQoKDAwNFA8PDykYFBgpKSkpKSkpKSkpKSkpKSkpKSkpKSkpKSkpKSkpKSkpKSkpKSkpKSkpKSkpKSkpKSkpKf/AABEIAOYA2wMBIgACEQEDEQH/xAAcAAEAAQUBAQAAAAAAAAAAAAAABQEDBAYHAgj/xABCEAABAwICBgcFBQgBBAMAAAABAAIDBBESIQUxQVFhcQYHEyKBkaEyQlKxwWKCkqLRFCMzcrLC4fBTCEODkxVEY//EABYBAQEBAAAAAAAAAAAAAAAAAAABAv/EABkRAQEBAQEBAAAAAAAAAAAAAAABEUExIf/aAAwDAQACEQMRAD8A6FpLpk6LSTaQtaxrmNLXkE3c7VtFhcW9VsDZ5f8A8z+IfqtA626bBNS1A1gmMniDib/U5bhS1GNjXD3gHeYuqz1JCok+Bp5P/VqqKt22N3gWn6hYQeqiRRWcKzex4+7f5Eqv7c3iObXD6LBbOd69/tB3oMwVrPiHibfNe21DTqcPMLB/aSvJm3gHwRUmCqqJxN+EfJew8biOTj+qCTul1G9qN7x979VUVH2neIafogkLqqjxWn4h4t/Qr2Kw72+oQZqLGiq7mxtnuN1koCIiAiIgIiICIiAiIgIiINN61dH9po17hrieyUcgcDvyvcfBY/Quu7SiiO0AtPgcvQhbbpihE1PLEffjc3xLSB6rmHVZWkwvjdraQbcdR/tVjNTvTdknYxujlkiwyWcYza4c02vcG+bfVagKyq2VtQP/AFH5sW/dIIcdLINdm4vFhDvoueByrNrJZpetH/3ZDzjgP9ivDpHXjVUtP80EZ+VlhB6YkTWe3pVpAf8AepzzpyPUSrIb0yrRr/Znf+ORvyeVDlypiRZU2enNWP8As0zvvzM/tcrkXT+o96mh+7O/+6IKALl5LkVtDesJ/vUp8Jmn5gKp6x2jXSzeD4T83Bam56sPkRW4s6zIvepqpnG0Dh+Wb6I/rQox7X7Q3nTvI823XP6mqsoSsrboO86M0xHPEyaElzHZtJBaTY2ORzC25puuPdVGkMdE+O9zFM4eElpAPzHyXWdGTYomHhbyy+ilWMpERRRERAREQEREBERAREQUK49odn7Npiqh1AvcQNWTwJBbgMguxFcj6w4TT6ZhnHsyxNBH2onHEfwlg8FYlbre4IOoix8ciuYyswOc0+6S3yNl0dr1ofSeLBVyDY7C8cnNBP5sSrFYQemNWcaY0RexqhkVnGqF6EXS9eHSKy6RWnzI0uyTLAqKpeKiqUTVVaKrV1d1FzTXVJprrFe9RW/9UekbVE8V/bjDwOLDY+jvku49G5rsc3c6/gR+oPmvmroFX9npGE/EXRnk8fqAvoPovU/vi34mnzaR+pTh1taIiiiIiAiIgIiICIiAiIgLnPXRTEU9NOB/CnAefsPa6/q0DxXRlrfWJo3t9GVLbXIjL284++PkiVB6KqscLDr7oB5tu0/JQPTePvRP3hzCeRxAfmK9dCq7HTN4fUZ+t1kdL48VNf4Htd590/1ei0xWn407RY3aJ2iIyC9eHSqyZFZfOjUXpJlhT1KtT1SjaipRcXKmqUdLMvMsyxnvUXFXvVlzkc5eCVFeoqkxua8a2Oa8c2kO+i+jtC1w7WJ4OTi3yeLf3eq+a3LtXQ7SXa0EDr5huEn7TMvorErtYKqrFHNjY1/xNB8xdX1FEREBERAREQEREBERAVueIPaWuFw4FpG8EWIVxLIOF9BQYXS07iS6Jz4yTtMbrX8buK2rSEXaQyM2uY4Dnbu+tlA6Zh/Z9OVLdQl7OZv3mhjvVzj4KcbKtMVzNs11UyrxpVvZ1ErPhe63InEPQhYT6hBlPnWLNVLGlqlhy1CmquzVKw5ZV4klVhz1FenyK0XLy5y84kVUleCVUleboKFdL6r629NJHtZISOTwD87rmhW2dWdZhq3s2SRn8THAj0LkiV9JdEanHSt3tLm+RuPQhTS1DoDVfxY/5Xjx7p+Q81t6KIiICIiAiIgIiICIiAiIg5T1s0mCtpJxl2jXQOPEZt/qKQzXaDvAKmeuXR2PR4lbfFTzRyi21pvE6/AB+L7gWsaNnxRj/ctY9CrGa03p6zBVYhqkYHfeb3T6Bq1l9Stx6y4f3UMvwyGM8ntLh6x28Vz4yosZLp1YdIrRevBeor2568Fy8kql0AlUuqEql0FbqhKpdUJQVKkujFZ2VZC77YaeT+78yFGJe2Y1jMcxqQfSXQ6pwVjRf22uZ52ePVi6QFxnQ2k84ZgdrJL7wbE+Fl2VpvqVSKoiKKIiICIiAiIgIiICIiCK6UaO7eiqIvjieBzwnD6rjfRSpxQNvrtbxaSz5Bvmu8FcHhg7CsqoP+Od1v5H95o9G+asSq9MIA+hnG5naDnGcf0+a5GXLtkjQ5padTgQeThb6riUsZY5zDrY5zDzaSPolSF1QlUxKhKjSpKoqKiCt1S6KiBdVVFUlBQIpOg6M1UzcUUEjmkXDyMDCODn2B8FN0fVvMf40sUQ3NvK78tm/mQbH0Jq8dFGDrZiZ4A5ehHku89HqvtaWJ+9gvzb3XeoK4joTQcdJGWRukfidiJfhAGVu61o5azsXVOrurxUrmf8cjrcn9/5lyqRtaIiiiIiAiIgIiICIiAiIgLjXWDRdjpcyAWbUwtfzkis12X8kcfmuyrm/XJSkMpKgD+HPgfwjkab/wBNvFErXMS5X0ypezrZcrB5EjeIc0X/ADYh4LpsTsgN2Xll9FpHWRT2fDJva5h+6Q4f1OVrM9acUUloro5U1IvBBJI29sYaQwcDI6zQfFTtN1ZzkjtpYIRtGIyv8GxgjzIUbagqErpdL1f0bMJe6ecjWMTYIzzDQ59uGIHipujpYobdjBDFxbHd3i+TE4+JVTXK9GdGqmoF4YJHt+MNIZ+N1m+qn6PqymP8eaGIbmkzvvyZ3Bn8TxyK3qoqybue4mwuS45Ab7k2aFZE972F7NLjYF1mjW42yw6s7omoWm6v6NhBcZ5uDnNjYfBoxeRCnKKkihH7mGKLi1gL8tXfdd1+N1ZE7nDuDEbkWF8Vg0OLsIFwzMAm515W2+4yCSWY8BsAX4b4wO+0YQBYEjiNRQX5Zi43cS4naSSfM5rxjzsctvgdR/3erb3jarcRyIAJJN7+FrAZW9URkYltvVtV2nlj+OMOHNht8nKC0d0UqZ9TCBvIsPMrd+ifQr9lkMr3XfhLQBmADa9zt1IsjbERFGhERAREQEREBERAREQFrXWLo7ttGVLdZawyDnH3/kCtlVueIOa5pFw4FpG8EWIQcHoKjExp+JrXeYsfUFZkU2FwIDbjUS1r7X12xAgHiozRtOYccJuTDJJFc6zhddpPPMrNJVZZNRWPkze9zrasRJtwAOocArOJeC5eS9VFzEhcrBmXoMcdQsN5UFXTOaQ5hs5pDgRnaxve1jtA2FP3YLXBpc++N7j3GveTc3FgSLgH2R6qW0d0QqJrEMdY7XdxvrrHILaNG9WoFjNJzEfyxuHyARcaI6d7iSLAuyJaACQDcA6757gFK0HROqnzDSAfeeSB5uzIXTtH9HoILdnG0Ee8bud+J1ypGyi40bR3Vi0ZzSX+yzIeZ/RbRo/o7BCP3cbQd5GI+ZUjZVRVAFVEQEVLqqAiIgIl1S6CqKl0BQVREQEREBUKqrU1Q1jcTnBoGskgDzKDi/TCk7HS1UPdlEdQ38IY4eZeVgdt4rYesbSNNLUxSMka5zY3xvaNoJBaRtPvDVt4LUqzS+FhLW22AmwN9lgb39FWWbgcc8mjeTYeZWG7StOC4GVry1rnENN8mi5F9V8xktO0vWPkae0eXZjInLO51alGMdYHOwtY8Ru48kXG0T9N3HKGNrOL++7yGQ9VA6R0vLNiEkj3a+7ewz2WFh53WFC7NXDHmoY7FD1pVoY1/aUzmkAj925uVuBOaydH9d5vaWJpsbEszGrmuNQxOPdbiP2Rc+gWfT6JmbcGM3JyAzOraBqQfQ+iusimmAPebxFnNHO2Y8lstHpGOUXje13Ii/kuDdFtAysDjYkuIyGoAbzqvmtvodDyNOLEWkfDr89iGupXWNUaRjZ7TgOGs+QWqmtlLcLpHG2/b4tGvmkcJJyGG5yL7X4jDmD5Kicl6QD3GuO0k5ADfbXZYMumpHaj+GwHMPN78dRVqOlBtiO/IkZfyi5Xp1Mb3AuBkMyD+HaFBbZXS+691ztHfHkdilqXSMgHfDTyyP6LFjkaMttsxb6a/mrgOXL/AHUgkotJsOs4Tudl5HUmkNJMhjL3mwG7WTsA3lRhZfjx/wAWUVpjQUVTH2UuLDe4DXvYQRtBaQRkUERpvrKYy/aTtibnZrTd/mLknkOSgqHrD0a55Es03tZOkZPI3zdct8gFD6e6l3BznUcuO+eCbJ2ewSgd7kR4rQdJ6BmpnYZ4nxHUC4Waf5Xey7wKK+ltDU9JUMx00wePijfn+U5K7WGpphjY7t4xrY/2wODh9br5g0XpKallEkEjoX/E3UeYOTuRC36n69q+IBk0dPMLe1Z8ZPElpIPgAg7hoXT0VSzFGTcZOYcntO4j6i4Kk18wUHWlPHXsqQ1jGC/aRMBs+M+0wlxJJGsHLML6WpKpssbJGG7HtDmneHC4KUZKxdIaRjhYXyvDGjad+4bzwWSVyLrVqpBXNY4ns+xY6Me7iL5A/wC9k2/AjiiVM6Y6zSbtp24R8bwCeYbs8brR9NaUmnILpXOz71zmRbINOpvhZR3bLy6VXE14MgjB1NG0nK/Ek6+ahtJ6Uj+LEdw/VS0kqjanR8Tr3jbfeO6fMKjXpp8RVpzbiwF+CmHaHZsxeZPzWZo7Q2d2tJO8nIeOoLP1dQ9HoWRxvkOamaLo1c992I/C2/z1rZtGdF3PcGk3J1NBAByJIv4LatFaHZGGkAayHNA73MEhXE1B6H6NOaAGtEY83HntPitlouj7G5kYjvP6alK01CbAAWF7tdniHiNakIqEAnEbk55bTvyQYccOoAeSyo6Mnh81lNAFrDLVcHyz3617Gu175Xt5eXLiorwymaN/irscQAt45ErzbIi+E6/9v+iYh7Qz2E5IPeR4o59tfyz/AMqjneSE5bwg8PaCALchbMeWpeBDY3acuOY/ErhbtubW1f4+q8STBus2GznyQeHTke0NW0Z+NxqXl2kGAZn6+StvqXH2RbZcjPyVlsGWeZ3m11QkrnOBtcX3/QLCfTAgh3fB1h3eB+6cl6qq1rVFf/Jukdhja55+yL/JBbf0B0bM60tOI75Y4XvhtuxMaQzbrw3VKr/p8pXexU1DRsB7NwHIlt1PUHRWoksZS2NuVxcl9t24FbwAorlejv8Ap6omOvNLPOPhLhG38gB9V0+lpWxsaxgwsY0Na0ag0CwCvIgKC6U9Eoa6MNkuHNvgkb7TSdfNu8FTqIOFac6vqylucBnYPfhDnG3GIXf5By1wusbHIjWDkRzBzC+l7KP0l0fp6gWmhjk4uYCfPWFdTHzwWq5Bop8mpuW85D/PguodKur+kgp3zxNcxzC0hvaOLD3gLEOvYZ7FC0eCRuJuzW21yOFvlvREBR9FLsLsTSWlt2nWQddm7Rx9FstJoljSQxhe0st3rjC62sYTYW/0KW0bRREHU7hncHfYf5UuxmEZAW+nLYfRBF02h3EMDz3W5AC5IBztcjJSVNSsZk0bNZva9/iI1r29oFiXYc7AE6r5ZH9V7d7TchxJNj4ZWPLJB7YNhyHll9UjzBt3tlji2bc8/VAQHZu9rYTtGy2ryRru9a1hbft4DUg9E5A3tbnr3ZZo6TUQAd5z1cRZeAbGxzueJ9NnyXoXBz1atp9b5Ir082zuSN3+615NxYjVrIsb2RgAvbUc/FeZalrNZUHsuA8dlr38F5kmwnMgC2Vtd1ivkfJ7IDRvOZ8lehouZ4nNB57dx9kW2XO1I6TO5z5/7ks5lKvTm2VGI+OwUHpTSYaDnZSukanC0k5WWP0e0B27+3lHcH8Np94/GRu3BBg6H6KSVJEk92R6w33nD6BbvQaLjhbaNoaOGs8zrKygFVRVLKqIgIiICIiAiIgxNKaNZPE6OQXa4WO8HWCNxBzXKdLaEfRThuIZgujeLXc0Gxu2+XI5biuwrnXWDoeV9XE6KN78bBHiAc5rXY8rgZNHeBJ22QYNHXNfYOPZvys4GwJ2WOw/ZKm21T2Czs972jVuLh9dSr0j6Ihscbqdl8DQx7Rrc1rQGvttOWe03UBQaVfHl7TRlgde43hp1t5WI4BVnG0NmAbcuxEWzA+g1q855IBBNsjuOXAjP5qLpqiOQjA4xyfCcr8NzvBXH1rmuwSBzNzxkHcA7Zy1oJKTeBY8PqNqpfE3XY22H6jMK02UWAB5e95nYvLqjD7VgPAg8b7+CDJLrjMX8bkfVW3zZXBt9km489ix2ue49wEN3nX4bVmU2itpueaKxXPe/wBnu8dvksim0ZbM5nedal4dHALKZTgKGI+OiV8QALLLVYkcirTjZRukq5sbS5xsPnwG88ArVTprG4x07e2fqJGUbb7XP28h5hZWjejlndrUHtZNlx3GcGt+qCP0boZ9Q4STgtiBu2M63nYX8OC2xrbIAqoCIiAiIgIiICIiAiIgKllVEFLKK0v0ainuSML/AI25O4X+LxUsiDnOk+jk0N7t7RnxtF7fzN1jnnzWPBpRzRa4kZqwP7wtuDsz53C6aQoXS3RSGa5A7N599lhnxbqd8+KDWtH2kd+5eWnMuidckcWm/eHn4KepNCXsXd47zs5BahpTRk1I8OdkAbslbqvs/lPA69Wa3nQWnmzxtJs19u83eRrLd4221i6DOhoAFkNYArbqpoFyQBvvl5qJq+mFOzIPxu2CMY891x3fVBN3XiaYNBLiABtJsPMqAGk6uf8AhQiFvxyG7vBo1equQ9FA44qmR87tzjZg5NCCk3SdriW0zHVDvs5Rjm85W5ZcV5boGWfOqk7v/DH3Wfedrcp2CmawWY0NG4AAeiuoLFLRsjaGsaGtGwCyvoiAiIgIiICIiAiIgIiICIiAiIgIiICIiC1UUzXtLXtDmuFiCLggrW5uhDbERyFrb3DXDFhOyzgQRz18URBSHoKwm80skttQLnEfmLiPBTtFoiKL+HG0Hfa7vxHNEQZllVEQEREBERAREQEREBERAREQf//Z"/>
          <p:cNvSpPr>
            <a:spLocks noChangeAspect="1" noChangeArrowheads="1"/>
          </p:cNvSpPr>
          <p:nvPr/>
        </p:nvSpPr>
        <p:spPr bwMode="auto">
          <a:xfrm>
            <a:off x="1729787" y="687276"/>
            <a:ext cx="220308" cy="25556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98" name="AutoShape 1039"/>
          <p:cNvSpPr>
            <a:spLocks noChangeArrowheads="1"/>
          </p:cNvSpPr>
          <p:nvPr/>
        </p:nvSpPr>
        <p:spPr bwMode="auto">
          <a:xfrm>
            <a:off x="260350" y="127000"/>
            <a:ext cx="6337300" cy="8005763"/>
          </a:xfrm>
          <a:prstGeom prst="roundRect">
            <a:avLst>
              <a:gd name="adj" fmla="val 16667"/>
            </a:avLst>
          </a:prstGeom>
          <a:noFill/>
          <a:ln w="28575">
            <a:solidFill>
              <a:srgbClr val="0060A2"/>
            </a:solidFill>
            <a:round/>
            <a:headEnd/>
            <a:tailEnd/>
          </a:ln>
          <a:effectLst/>
          <a:extLst>
            <a:ext uri="{909E8E84-426E-40DD-AFC4-6F175D3DCCD1}">
              <a14:hiddenFill xmlns:a14="http://schemas.microsoft.com/office/drawing/2010/main">
                <a:solidFill>
                  <a:srgbClr val="F8F8F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solidFill>
                <a:srgbClr val="333333"/>
              </a:solidFill>
              <a:latin typeface="Eurostile"/>
            </a:endParaRPr>
          </a:p>
        </p:txBody>
      </p:sp>
      <p:sp>
        <p:nvSpPr>
          <p:cNvPr id="6" name="TextBox 5"/>
          <p:cNvSpPr txBox="1"/>
          <p:nvPr/>
        </p:nvSpPr>
        <p:spPr>
          <a:xfrm>
            <a:off x="4327485" y="6488193"/>
            <a:ext cx="1906291" cy="400110"/>
          </a:xfrm>
          <a:prstGeom prst="rect">
            <a:avLst/>
          </a:prstGeom>
          <a:noFill/>
        </p:spPr>
        <p:txBody>
          <a:bodyPr wrap="none" rtlCol="0">
            <a:spAutoFit/>
          </a:bodyPr>
          <a:lstStyle/>
          <a:p>
            <a:r>
              <a:rPr lang="en-GB" sz="1000" dirty="0">
                <a:latin typeface="Calibri" panose="020F0502020204030204" pitchFamily="34" charset="0"/>
              </a:rPr>
              <a:t>Detailed player metrics available </a:t>
            </a:r>
          </a:p>
          <a:p>
            <a:r>
              <a:rPr lang="en-GB" sz="1000" dirty="0">
                <a:latin typeface="Calibri" panose="020F0502020204030204" pitchFamily="34" charset="0"/>
              </a:rPr>
              <a:t>including real time snapshot</a:t>
            </a:r>
          </a:p>
        </p:txBody>
      </p:sp>
      <p:grpSp>
        <p:nvGrpSpPr>
          <p:cNvPr id="19" name="Group 18"/>
          <p:cNvGrpSpPr/>
          <p:nvPr/>
        </p:nvGrpSpPr>
        <p:grpSpPr>
          <a:xfrm>
            <a:off x="4011107" y="4067301"/>
            <a:ext cx="2393720" cy="2369388"/>
            <a:chOff x="2973634" y="3907119"/>
            <a:chExt cx="3201511" cy="2897239"/>
          </a:xfrm>
        </p:grpSpPr>
        <p:pic>
          <p:nvPicPr>
            <p:cNvPr id="5" name="Picture 4"/>
            <p:cNvPicPr>
              <a:picLocks noChangeAspect="1"/>
            </p:cNvPicPr>
            <p:nvPr/>
          </p:nvPicPr>
          <p:blipFill>
            <a:blip r:embed="rId4"/>
            <a:stretch>
              <a:fillRect/>
            </a:stretch>
          </p:blipFill>
          <p:spPr>
            <a:xfrm>
              <a:off x="2976809" y="3907119"/>
              <a:ext cx="3198336" cy="2881868"/>
            </a:xfrm>
            <a:prstGeom prst="rect">
              <a:avLst/>
            </a:prstGeom>
            <a:ln>
              <a:noFill/>
            </a:ln>
            <a:effectLst>
              <a:outerShdw blurRad="63500" sx="102000" sy="102000" algn="ctr" rotWithShape="0">
                <a:prstClr val="black">
                  <a:alpha val="40000"/>
                </a:prstClr>
              </a:outerShdw>
            </a:effectLst>
          </p:spPr>
        </p:pic>
        <p:pic>
          <p:nvPicPr>
            <p:cNvPr id="3" name="Picture 2"/>
            <p:cNvPicPr>
              <a:picLocks noChangeAspect="1"/>
            </p:cNvPicPr>
            <p:nvPr/>
          </p:nvPicPr>
          <p:blipFill rotWithShape="1">
            <a:blip r:embed="rId5" cstate="print">
              <a:extLst>
                <a:ext uri="{28A0092B-C50C-407E-A947-70E740481C1C}">
                  <a14:useLocalDpi xmlns:a14="http://schemas.microsoft.com/office/drawing/2010/main" val="0"/>
                </a:ext>
              </a:extLst>
            </a:blip>
            <a:srcRect b="11846"/>
            <a:stretch/>
          </p:blipFill>
          <p:spPr>
            <a:xfrm>
              <a:off x="2973634" y="4042606"/>
              <a:ext cx="1797545" cy="2761752"/>
            </a:xfrm>
            <a:prstGeom prst="rect">
              <a:avLst/>
            </a:prstGeom>
          </p:spPr>
        </p:pic>
      </p:grpSp>
      <p:sp>
        <p:nvSpPr>
          <p:cNvPr id="59" name="Rounded Rectangle 88"/>
          <p:cNvSpPr/>
          <p:nvPr/>
        </p:nvSpPr>
        <p:spPr>
          <a:xfrm>
            <a:off x="4217549" y="347266"/>
            <a:ext cx="2039325" cy="2833393"/>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5" name="Group 14"/>
          <p:cNvGrpSpPr/>
          <p:nvPr/>
        </p:nvGrpSpPr>
        <p:grpSpPr>
          <a:xfrm>
            <a:off x="5162551" y="1704793"/>
            <a:ext cx="929290" cy="1438457"/>
            <a:chOff x="3971152" y="1371600"/>
            <a:chExt cx="1042876" cy="1845993"/>
          </a:xfrm>
        </p:grpSpPr>
        <p:sp>
          <p:nvSpPr>
            <p:cNvPr id="60" name="Rounded Rectangle 169"/>
            <p:cNvSpPr/>
            <p:nvPr/>
          </p:nvSpPr>
          <p:spPr>
            <a:xfrm>
              <a:off x="3971152" y="1371600"/>
              <a:ext cx="1042876" cy="184599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TextBox 64"/>
            <p:cNvSpPr txBox="1"/>
            <p:nvPr/>
          </p:nvSpPr>
          <p:spPr>
            <a:xfrm>
              <a:off x="4054939" y="2966942"/>
              <a:ext cx="819455" cy="215213"/>
            </a:xfrm>
            <a:prstGeom prst="rect">
              <a:avLst/>
            </a:prstGeom>
            <a:noFill/>
          </p:spPr>
          <p:txBody>
            <a:bodyPr wrap="none" rtlCol="0">
              <a:spAutoFit/>
            </a:bodyPr>
            <a:lstStyle/>
            <a:p>
              <a:r>
                <a:rPr lang="en-GB" sz="800" b="1" dirty="0"/>
                <a:t>Retail Mobiles</a:t>
              </a:r>
              <a:endParaRPr lang="en-GB" sz="800" b="1" i="1" dirty="0"/>
            </a:p>
          </p:txBody>
        </p:sp>
        <p:grpSp>
          <p:nvGrpSpPr>
            <p:cNvPr id="69" name="Group 68"/>
            <p:cNvGrpSpPr/>
            <p:nvPr/>
          </p:nvGrpSpPr>
          <p:grpSpPr>
            <a:xfrm>
              <a:off x="4022119" y="1529375"/>
              <a:ext cx="447202" cy="718690"/>
              <a:chOff x="159155" y="1763082"/>
              <a:chExt cx="447202" cy="719460"/>
            </a:xfrm>
          </p:grpSpPr>
          <p:pic>
            <p:nvPicPr>
              <p:cNvPr id="98" name="Picture 9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9155" y="1886834"/>
                <a:ext cx="447202" cy="595708"/>
              </a:xfrm>
              <a:prstGeom prst="rect">
                <a:avLst/>
              </a:prstGeom>
            </p:spPr>
          </p:pic>
          <p:pic>
            <p:nvPicPr>
              <p:cNvPr id="99" name="Picture 9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33146" y="1763082"/>
                <a:ext cx="172716" cy="148593"/>
              </a:xfrm>
              <a:prstGeom prst="rect">
                <a:avLst/>
              </a:prstGeom>
            </p:spPr>
          </p:pic>
          <p:pic>
            <p:nvPicPr>
              <p:cNvPr id="100" name="Picture 9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1462" y="1973262"/>
                <a:ext cx="220119" cy="439877"/>
              </a:xfrm>
              <a:prstGeom prst="rect">
                <a:avLst/>
              </a:prstGeom>
            </p:spPr>
          </p:pic>
        </p:grpSp>
        <p:grpSp>
          <p:nvGrpSpPr>
            <p:cNvPr id="70" name="Group 69"/>
            <p:cNvGrpSpPr/>
            <p:nvPr/>
          </p:nvGrpSpPr>
          <p:grpSpPr>
            <a:xfrm>
              <a:off x="4132241" y="2211044"/>
              <a:ext cx="447202" cy="718690"/>
              <a:chOff x="159155" y="1763082"/>
              <a:chExt cx="447202" cy="719460"/>
            </a:xfrm>
          </p:grpSpPr>
          <p:pic>
            <p:nvPicPr>
              <p:cNvPr id="95" name="Picture 9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9155" y="1886834"/>
                <a:ext cx="447202" cy="595708"/>
              </a:xfrm>
              <a:prstGeom prst="rect">
                <a:avLst/>
              </a:prstGeom>
            </p:spPr>
          </p:pic>
          <p:pic>
            <p:nvPicPr>
              <p:cNvPr id="96" name="Picture 9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33146" y="1763082"/>
                <a:ext cx="172716" cy="148593"/>
              </a:xfrm>
              <a:prstGeom prst="rect">
                <a:avLst/>
              </a:prstGeom>
            </p:spPr>
          </p:pic>
          <p:pic>
            <p:nvPicPr>
              <p:cNvPr id="97" name="Picture 9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1462" y="1973262"/>
                <a:ext cx="220119" cy="439877"/>
              </a:xfrm>
              <a:prstGeom prst="rect">
                <a:avLst/>
              </a:prstGeom>
            </p:spPr>
          </p:pic>
        </p:grpSp>
        <p:grpSp>
          <p:nvGrpSpPr>
            <p:cNvPr id="71" name="Group 70"/>
            <p:cNvGrpSpPr/>
            <p:nvPr/>
          </p:nvGrpSpPr>
          <p:grpSpPr>
            <a:xfrm>
              <a:off x="4464667" y="1447534"/>
              <a:ext cx="447202" cy="718690"/>
              <a:chOff x="159155" y="1763082"/>
              <a:chExt cx="447202" cy="719460"/>
            </a:xfrm>
          </p:grpSpPr>
          <p:pic>
            <p:nvPicPr>
              <p:cNvPr id="92" name="Picture 9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9155" y="1886834"/>
                <a:ext cx="447202" cy="595708"/>
              </a:xfrm>
              <a:prstGeom prst="rect">
                <a:avLst/>
              </a:prstGeom>
            </p:spPr>
          </p:pic>
          <p:pic>
            <p:nvPicPr>
              <p:cNvPr id="93" name="Picture 9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33146" y="1763082"/>
                <a:ext cx="172716" cy="148593"/>
              </a:xfrm>
              <a:prstGeom prst="rect">
                <a:avLst/>
              </a:prstGeom>
            </p:spPr>
          </p:pic>
          <p:pic>
            <p:nvPicPr>
              <p:cNvPr id="94" name="Picture 9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1462" y="1973262"/>
                <a:ext cx="220119" cy="439877"/>
              </a:xfrm>
              <a:prstGeom prst="rect">
                <a:avLst/>
              </a:prstGeom>
            </p:spPr>
          </p:pic>
        </p:grpSp>
      </p:grpSp>
      <p:grpSp>
        <p:nvGrpSpPr>
          <p:cNvPr id="13" name="Group 12"/>
          <p:cNvGrpSpPr/>
          <p:nvPr/>
        </p:nvGrpSpPr>
        <p:grpSpPr>
          <a:xfrm>
            <a:off x="5080426" y="492801"/>
            <a:ext cx="1063945" cy="1078353"/>
            <a:chOff x="1307537" y="2009829"/>
            <a:chExt cx="1514320" cy="1914466"/>
          </a:xfrm>
        </p:grpSpPr>
        <p:sp>
          <p:nvSpPr>
            <p:cNvPr id="61" name="Rounded Rectangle 168"/>
            <p:cNvSpPr/>
            <p:nvPr/>
          </p:nvSpPr>
          <p:spPr>
            <a:xfrm>
              <a:off x="1307537" y="2009829"/>
              <a:ext cx="1514320" cy="191446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 name="Picture 2" descr="Image result for tablet pictures"/>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344385" y="2232874"/>
              <a:ext cx="1429647" cy="1124505"/>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6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91407" y="2141947"/>
              <a:ext cx="259713" cy="233838"/>
            </a:xfrm>
            <a:prstGeom prst="rect">
              <a:avLst/>
            </a:prstGeom>
          </p:spPr>
        </p:pic>
        <p:sp>
          <p:nvSpPr>
            <p:cNvPr id="66" name="TextBox 65"/>
            <p:cNvSpPr txBox="1"/>
            <p:nvPr/>
          </p:nvSpPr>
          <p:spPr>
            <a:xfrm>
              <a:off x="1492010" y="3207117"/>
              <a:ext cx="1134394" cy="382491"/>
            </a:xfrm>
            <a:prstGeom prst="rect">
              <a:avLst/>
            </a:prstGeom>
            <a:noFill/>
          </p:spPr>
          <p:txBody>
            <a:bodyPr wrap="none" rtlCol="0">
              <a:spAutoFit/>
            </a:bodyPr>
            <a:lstStyle/>
            <a:p>
              <a:r>
                <a:rPr lang="en-GB" sz="800" b="1" dirty="0"/>
                <a:t>Retail Tablets</a:t>
              </a:r>
              <a:endParaRPr lang="en-GB" sz="800" b="1" i="1" dirty="0"/>
            </a:p>
          </p:txBody>
        </p:sp>
        <p:pic>
          <p:nvPicPr>
            <p:cNvPr id="67" name="Picture 6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352932" y="2558733"/>
              <a:ext cx="242632" cy="403046"/>
            </a:xfrm>
            <a:prstGeom prst="rect">
              <a:avLst/>
            </a:prstGeom>
          </p:spPr>
        </p:pic>
        <p:pic>
          <p:nvPicPr>
            <p:cNvPr id="68" name="Picture 6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968950" y="2561110"/>
              <a:ext cx="364340" cy="408749"/>
            </a:xfrm>
            <a:prstGeom prst="rect">
              <a:avLst/>
            </a:prstGeom>
          </p:spPr>
        </p:pic>
        <p:pic>
          <p:nvPicPr>
            <p:cNvPr id="72" name="Picture 7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22895" y="2522713"/>
              <a:ext cx="133025" cy="119772"/>
            </a:xfrm>
            <a:prstGeom prst="rect">
              <a:avLst/>
            </a:prstGeom>
          </p:spPr>
        </p:pic>
      </p:grpSp>
      <p:sp>
        <p:nvSpPr>
          <p:cNvPr id="74" name="Rounded Rectangle 194"/>
          <p:cNvSpPr/>
          <p:nvPr/>
        </p:nvSpPr>
        <p:spPr>
          <a:xfrm>
            <a:off x="4293279" y="1505154"/>
            <a:ext cx="592868" cy="39398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5" name="Picture 2" descr="http://cdn.vpncreative.net/wp-content/uploads/2013/02/Linksys-WRT45G-Router.jp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437226" y="1513309"/>
            <a:ext cx="289811" cy="267222"/>
          </a:xfrm>
          <a:prstGeom prst="rect">
            <a:avLst/>
          </a:prstGeom>
          <a:noFill/>
          <a:extLst>
            <a:ext uri="{909E8E84-426E-40DD-AFC4-6F175D3DCCD1}">
              <a14:hiddenFill xmlns:a14="http://schemas.microsoft.com/office/drawing/2010/main">
                <a:solidFill>
                  <a:srgbClr val="FFFFFF"/>
                </a:solidFill>
              </a14:hiddenFill>
            </a:ext>
          </a:extLst>
        </p:spPr>
      </p:pic>
      <p:sp>
        <p:nvSpPr>
          <p:cNvPr id="76" name="TextBox 75"/>
          <p:cNvSpPr txBox="1"/>
          <p:nvPr/>
        </p:nvSpPr>
        <p:spPr>
          <a:xfrm>
            <a:off x="4268944" y="1849665"/>
            <a:ext cx="705642" cy="215444"/>
          </a:xfrm>
          <a:prstGeom prst="rect">
            <a:avLst/>
          </a:prstGeom>
          <a:noFill/>
        </p:spPr>
        <p:txBody>
          <a:bodyPr wrap="none" rtlCol="0">
            <a:spAutoFit/>
          </a:bodyPr>
          <a:lstStyle/>
          <a:p>
            <a:r>
              <a:rPr lang="en-GB" sz="800" dirty="0"/>
              <a:t>Store Router</a:t>
            </a:r>
          </a:p>
        </p:txBody>
      </p:sp>
      <p:pic>
        <p:nvPicPr>
          <p:cNvPr id="77" name="Picture 7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331108" y="1545765"/>
            <a:ext cx="130192" cy="134613"/>
          </a:xfrm>
          <a:prstGeom prst="rect">
            <a:avLst/>
          </a:prstGeom>
        </p:spPr>
      </p:pic>
      <p:sp>
        <p:nvSpPr>
          <p:cNvPr id="17" name="TextBox 16"/>
          <p:cNvSpPr txBox="1"/>
          <p:nvPr/>
        </p:nvSpPr>
        <p:spPr>
          <a:xfrm>
            <a:off x="4575977" y="3137333"/>
            <a:ext cx="1515864" cy="338554"/>
          </a:xfrm>
          <a:prstGeom prst="rect">
            <a:avLst/>
          </a:prstGeom>
          <a:noFill/>
        </p:spPr>
        <p:txBody>
          <a:bodyPr wrap="none" rtlCol="0">
            <a:spAutoFit/>
          </a:bodyPr>
          <a:lstStyle/>
          <a:p>
            <a:r>
              <a:rPr lang="en-GB" sz="1600" dirty="0">
                <a:solidFill>
                  <a:schemeClr val="bg1">
                    <a:lumMod val="50000"/>
                  </a:schemeClr>
                </a:solidFill>
                <a:latin typeface="Calibri" panose="020F0502020204030204" pitchFamily="34" charset="0"/>
              </a:rPr>
              <a:t>In Store Devices</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71426</TotalTime>
  <Words>298</Words>
  <Application>Microsoft Office PowerPoint</Application>
  <PresentationFormat>A4 Paper (210x297 mm)</PresentationFormat>
  <Paragraphs>33</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Eurostile</vt:lpstr>
      <vt:lpstr>Times New Roman</vt:lpstr>
      <vt:lpstr>Wingdings</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Darach Kelly</dc:creator>
  <cp:lastModifiedBy>Darach</cp:lastModifiedBy>
  <cp:revision>131</cp:revision>
  <cp:lastPrinted>2015-02-07T16:43:23Z</cp:lastPrinted>
  <dcterms:created xsi:type="dcterms:W3CDTF">2004-07-12T17:45:43Z</dcterms:created>
  <dcterms:modified xsi:type="dcterms:W3CDTF">2016-08-01T12:24:21Z</dcterms:modified>
</cp:coreProperties>
</file>